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286" r:id="rId18"/>
    <p:sldId id="261" r:id="rId19"/>
    <p:sldId id="262" r:id="rId20"/>
    <p:sldId id="263" r:id="rId21"/>
    <p:sldId id="287" r:id="rId22"/>
    <p:sldId id="265" r:id="rId23"/>
    <p:sldId id="288" r:id="rId24"/>
    <p:sldId id="266" r:id="rId25"/>
    <p:sldId id="267" r:id="rId26"/>
    <p:sldId id="268" r:id="rId27"/>
    <p:sldId id="269" r:id="rId28"/>
    <p:sldId id="270" r:id="rId29"/>
    <p:sldId id="271" r:id="rId30"/>
    <p:sldId id="289" r:id="rId31"/>
    <p:sldId id="290" r:id="rId32"/>
    <p:sldId id="27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72" autoAdjust="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20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02/04/14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1338" y="691183"/>
            <a:ext cx="7075462" cy="1914144"/>
          </a:xfrm>
        </p:spPr>
        <p:txBody>
          <a:bodyPr/>
          <a:lstStyle/>
          <a:p>
            <a:r>
              <a:rPr lang="es-ES" sz="4800" b="1" dirty="0" smtClean="0">
                <a:latin typeface="Adobe Caslon Pro"/>
                <a:cs typeface="Adobe Caslon Pro"/>
              </a:rPr>
              <a:t>Acceso </a:t>
            </a:r>
            <a:r>
              <a:rPr lang="es-ES" sz="4800" b="1" dirty="0" smtClean="0">
                <a:latin typeface="Adobe Caslon Pro"/>
                <a:cs typeface="Adobe Caslon Pro"/>
              </a:rPr>
              <a:t>a la salud en Ecuador</a:t>
            </a:r>
            <a:endParaRPr lang="es-ES" sz="4800" b="1" dirty="0">
              <a:latin typeface="Adobe Caslon Pro"/>
              <a:cs typeface="Adobe Caslon Pro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11338" y="2935736"/>
            <a:ext cx="7075462" cy="285804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Adobe Caslon Pro"/>
                <a:cs typeface="Adobe Caslon Pro"/>
              </a:rPr>
              <a:t>Contribuci</a:t>
            </a:r>
            <a:r>
              <a:rPr lang="es-ES" dirty="0" smtClean="0">
                <a:latin typeface="Adobe Caslon Pro"/>
                <a:cs typeface="Adobe Caslon Pro"/>
              </a:rPr>
              <a:t>ón a la salud de la población de la provincia de Orellana, ofreciendo la Casa de Acogida “Alejandro </a:t>
            </a:r>
            <a:r>
              <a:rPr lang="es-ES" dirty="0" err="1" smtClean="0">
                <a:latin typeface="Adobe Caslon Pro"/>
                <a:cs typeface="Adobe Caslon Pro"/>
              </a:rPr>
              <a:t>Labaka</a:t>
            </a:r>
            <a:r>
              <a:rPr lang="es-ES" dirty="0" smtClean="0">
                <a:latin typeface="Adobe Caslon Pro"/>
                <a:cs typeface="Adobe Caslon Pro"/>
              </a:rPr>
              <a:t> e Inés Arango” y el Dispensario médico de Pompeya “San Camilo de </a:t>
            </a:r>
            <a:r>
              <a:rPr lang="es-ES" dirty="0" err="1" smtClean="0">
                <a:latin typeface="Adobe Caslon Pro"/>
                <a:cs typeface="Adobe Caslon Pro"/>
              </a:rPr>
              <a:t>Lelis</a:t>
            </a:r>
            <a:r>
              <a:rPr lang="es-ES" dirty="0" smtClean="0">
                <a:latin typeface="Adobe Caslon Pro"/>
                <a:cs typeface="Adobe Caslon Pro"/>
              </a:rPr>
              <a:t>”</a:t>
            </a:r>
            <a:endParaRPr lang="es-ES" dirty="0" smtClean="0">
              <a:latin typeface="Adobe Caslon Pro"/>
              <a:cs typeface="Adobe Caslon Pro"/>
            </a:endParaRPr>
          </a:p>
          <a:p>
            <a:endParaRPr lang="es-ES" sz="2400" b="1" dirty="0">
              <a:solidFill>
                <a:schemeClr val="accent6"/>
              </a:solidFill>
              <a:latin typeface="Adobe Caslon Pro"/>
              <a:cs typeface="Adobe Caslon Pro"/>
            </a:endParaRPr>
          </a:p>
          <a:p>
            <a:r>
              <a:rPr lang="es-ES" sz="2400" b="1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Orellana y Quito, Ecuador</a:t>
            </a:r>
            <a:endParaRPr lang="es-ES" sz="2400" b="1" dirty="0">
              <a:solidFill>
                <a:schemeClr val="accent6"/>
              </a:solidFill>
              <a:latin typeface="Adobe Caslon Pro"/>
              <a:cs typeface="Adobe Caslon Pro"/>
            </a:endParaRPr>
          </a:p>
        </p:txBody>
      </p:sp>
      <p:sp>
        <p:nvSpPr>
          <p:cNvPr id="4" name="Rectángulo 3"/>
          <p:cNvSpPr/>
          <p:nvPr/>
        </p:nvSpPr>
        <p:spPr>
          <a:xfrm rot="20943343">
            <a:off x="3979269" y="4722525"/>
            <a:ext cx="4572000" cy="156966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es-ES" sz="2400" b="1" dirty="0" smtClean="0">
                <a:ln w="12700">
                  <a:solidFill>
                    <a:schemeClr val="accent6"/>
                  </a:solidFill>
                  <a:prstDash val="lgDashDotDot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/>
                <a:cs typeface="Adobe Caslon Pro"/>
              </a:rPr>
              <a:t>PROYECTO FINANCIADO POR LA FRATERNIDAD CAPUCHINA </a:t>
            </a:r>
            <a:r>
              <a:rPr lang="es-ES" sz="2400" b="1" dirty="0" smtClean="0">
                <a:ln w="12700">
                  <a:solidFill>
                    <a:schemeClr val="accent6"/>
                  </a:solidFill>
                  <a:prstDash val="lgDashDotDot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/>
                <a:cs typeface="Adobe Caslon Pro"/>
              </a:rPr>
              <a:t>DE OTXARKOAGA Y EL FSP</a:t>
            </a:r>
            <a:endParaRPr lang="es-ES" sz="2400" b="1" dirty="0">
              <a:ln w="12700">
                <a:solidFill>
                  <a:schemeClr val="accent6"/>
                </a:solidFill>
                <a:prstDash val="lgDashDotDot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92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Petróleo (principal sustento de la economía, la mayor parte sale de Orellana)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4879" y="2341460"/>
            <a:ext cx="5144456" cy="3429637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19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Parque nacional </a:t>
            </a:r>
            <a:r>
              <a:rPr lang="es-ES" sz="2000" dirty="0" err="1" smtClean="0">
                <a:solidFill>
                  <a:srgbClr val="59330C"/>
                </a:solidFill>
                <a:latin typeface="Adobe Caslon Pro"/>
                <a:cs typeface="Adobe Caslon Pro"/>
              </a:rPr>
              <a:t>Yasuní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36" y="1883930"/>
            <a:ext cx="6426016" cy="4284011"/>
          </a:xfrm>
          <a:prstGeom prst="rect">
            <a:avLst/>
          </a:prstGeom>
        </p:spPr>
      </p:pic>
      <p:pic>
        <p:nvPicPr>
          <p:cNvPr id="7" name="Imagen 6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03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Río Napo (principal vertebrador en Orellana)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47476"/>
            <a:ext cx="7103096" cy="4735397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79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err="1" smtClean="0">
                <a:solidFill>
                  <a:srgbClr val="59330C"/>
                </a:solidFill>
                <a:latin typeface="Adobe Caslon Pro"/>
                <a:cs typeface="Adobe Caslon Pro"/>
              </a:rPr>
              <a:t>Maito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 y </a:t>
            </a:r>
            <a:r>
              <a:rPr lang="es-ES" sz="2000" dirty="0" err="1" smtClean="0">
                <a:solidFill>
                  <a:srgbClr val="59330C"/>
                </a:solidFill>
                <a:latin typeface="Adobe Caslon Pro"/>
                <a:cs typeface="Adobe Caslon Pro"/>
              </a:rPr>
              <a:t>Mayones</a:t>
            </a:r>
            <a:r>
              <a:rPr lang="es-ES" sz="2000" dirty="0">
                <a:solidFill>
                  <a:srgbClr val="59330C"/>
                </a:solidFill>
                <a:latin typeface="Adobe Caslon Pro"/>
                <a:cs typeface="Adobe Caslon Pro"/>
              </a:rPr>
              <a:t>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(platos típicos de la amazonia)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67" y="2812144"/>
            <a:ext cx="5053641" cy="3790231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5" y="1371600"/>
            <a:ext cx="4025294" cy="301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33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err="1" smtClean="0">
                <a:solidFill>
                  <a:srgbClr val="59330C"/>
                </a:solidFill>
                <a:latin typeface="Adobe Caslon Pro"/>
                <a:cs typeface="Adobe Caslon Pro"/>
              </a:rPr>
              <a:t>Waoranis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38" y="1340912"/>
            <a:ext cx="6943975" cy="520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4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Ciudad de Coca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38" y="1630583"/>
            <a:ext cx="6943975" cy="462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02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Mestizaje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82" y="1630583"/>
            <a:ext cx="6167487" cy="462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38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03237"/>
            <a:ext cx="7313613" cy="5985459"/>
          </a:xfrm>
        </p:spPr>
        <p:txBody>
          <a:bodyPr/>
          <a:lstStyle/>
          <a:p>
            <a:pPr algn="l"/>
            <a:r>
              <a:rPr lang="es-ES" sz="4000" dirty="0" smtClean="0">
                <a:latin typeface="Adobe Caslon Pro"/>
                <a:cs typeface="Adobe Caslon Pro"/>
              </a:rPr>
              <a:t>Socio local: </a:t>
            </a:r>
            <a:r>
              <a:rPr lang="es-ES" sz="4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Vicariato Apost</a:t>
            </a:r>
            <a:r>
              <a:rPr lang="es-ES" sz="4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ólico de Aguarico</a:t>
            </a:r>
            <a:r>
              <a:rPr lang="es-ES" sz="4000" dirty="0" smtClean="0">
                <a:latin typeface="Adobe Caslon Pro"/>
                <a:cs typeface="Adobe Caslon Pro"/>
              </a:rPr>
              <a:t>…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_tradnl" sz="2800" dirty="0" smtClean="0">
                <a:latin typeface="Adobe Caslon Pro"/>
                <a:cs typeface="Adobe Caslon Pro"/>
              </a:rPr>
              <a:t>Quiénes ejecutan las actividades, los protagonistas y los que trabajan directamente con los verdaderos beneficiarios del proyecto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3" name="Imagen 2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45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Socio local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" y="1957655"/>
            <a:ext cx="5457730" cy="409329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513628" y="1371600"/>
            <a:ext cx="17143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dobe Caslon Pro"/>
                <a:cs typeface="Adobe Caslon Pro"/>
              </a:rPr>
              <a:t>El </a:t>
            </a:r>
            <a:r>
              <a:rPr lang="es-ES" sz="2400" b="1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Vicariato Apost</a:t>
            </a:r>
            <a:r>
              <a:rPr lang="es-ES" sz="2400" b="1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ólico de Aguarico </a:t>
            </a:r>
            <a:r>
              <a:rPr lang="es-ES" sz="2400" dirty="0" smtClean="0">
                <a:latin typeface="Adobe Caslon Pro"/>
                <a:cs typeface="Adobe Caslon Pro"/>
              </a:rPr>
              <a:t>ha sido y es Misión Capuchina desde inicios del siglo XX.</a:t>
            </a:r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11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Socio local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24" y="1371600"/>
            <a:ext cx="4865890" cy="364941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37766" y="5159624"/>
            <a:ext cx="78902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dobe Caslon Pro"/>
                <a:cs typeface="Adobe Caslon Pro"/>
              </a:rPr>
              <a:t>La Pastoral Social del Vicariato ha estado y es</a:t>
            </a:r>
            <a:r>
              <a:rPr lang="es-ES" sz="2400" dirty="0" smtClean="0">
                <a:latin typeface="Adobe Caslon Pro"/>
                <a:cs typeface="Adobe Caslon Pro"/>
              </a:rPr>
              <a:t>tá especialmente identificada con la realidad intercultural de la provincia de Orellana. La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Pastoral de Minorías </a:t>
            </a:r>
            <a:r>
              <a:rPr lang="es-ES" sz="2400" dirty="0" smtClean="0">
                <a:latin typeface="Adobe Caslon Pro"/>
                <a:cs typeface="Adobe Caslon Pro"/>
              </a:rPr>
              <a:t>es transversal a la actuación del Vicariato y está presente en todas sus acciones.</a:t>
            </a:r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21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03237"/>
            <a:ext cx="7313613" cy="5985459"/>
          </a:xfrm>
        </p:spPr>
        <p:txBody>
          <a:bodyPr/>
          <a:lstStyle/>
          <a:p>
            <a:pPr algn="l"/>
            <a:r>
              <a:rPr lang="es-ES" sz="4000" dirty="0" smtClean="0">
                <a:latin typeface="Adobe Caslon Pro"/>
                <a:cs typeface="Adobe Caslon Pro"/>
              </a:rPr>
              <a:t>Ubicación de </a:t>
            </a:r>
            <a:r>
              <a:rPr lang="es-ES" sz="4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4000" dirty="0" smtClean="0">
                <a:latin typeface="Adobe Caslon Pro"/>
                <a:cs typeface="Adobe Caslon Pro"/>
              </a:rPr>
              <a:t>…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_tradnl" sz="2800" dirty="0" smtClean="0">
                <a:latin typeface="Adobe Caslon Pro"/>
                <a:cs typeface="Adobe Caslon Pro"/>
              </a:rPr>
              <a:t>El contexto, las fronteras y los principales datos económicos y sociales del país</a:t>
            </a:r>
            <a:r>
              <a:rPr lang="es-ES" sz="2800" dirty="0" smtClean="0">
                <a:latin typeface="Adobe Caslon Pro"/>
                <a:cs typeface="Adobe Caslon Pro"/>
              </a:rPr>
              <a:t>… dónde y porqué…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3" name="Imagen 2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72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Socio local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34" y="2385099"/>
            <a:ext cx="5502571" cy="366838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37766" y="1398060"/>
            <a:ext cx="7890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dobe Caslon Pro"/>
                <a:cs typeface="Adobe Caslon Pro"/>
              </a:rPr>
              <a:t>La atenci</a:t>
            </a:r>
            <a:r>
              <a:rPr lang="es-ES" sz="2400" dirty="0" smtClean="0">
                <a:latin typeface="Adobe Caslon Pro"/>
                <a:cs typeface="Adobe Caslon Pro"/>
              </a:rPr>
              <a:t>ón a la salud ha sido una constante en el histórico del trabajo del Vicariato.</a:t>
            </a:r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01769" y="2509362"/>
            <a:ext cx="23786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dobe Caslon Pro"/>
                <a:cs typeface="Adobe Caslon Pro"/>
              </a:rPr>
              <a:t>Redes de promotores de salud, botiquines de atenci</a:t>
            </a:r>
            <a:r>
              <a:rPr lang="es-ES" sz="2400" dirty="0" smtClean="0">
                <a:latin typeface="Adobe Caslon Pro"/>
                <a:cs typeface="Adobe Caslon Pro"/>
              </a:rPr>
              <a:t>ón primaria, </a:t>
            </a:r>
            <a:r>
              <a:rPr lang="es-ES" sz="2400" dirty="0" err="1" smtClean="0">
                <a:latin typeface="Adobe Caslon Pro"/>
                <a:cs typeface="Adobe Caslon Pro"/>
              </a:rPr>
              <a:t>subcentros</a:t>
            </a:r>
            <a:r>
              <a:rPr lang="es-ES" sz="2400" dirty="0" smtClean="0">
                <a:latin typeface="Adobe Caslon Pro"/>
                <a:cs typeface="Adobe Caslon Pro"/>
              </a:rPr>
              <a:t>, Hospital Franklin Tello, campañas de vacunación</a:t>
            </a:r>
            <a:r>
              <a:rPr lang="es-ES" sz="2400" dirty="0" smtClean="0">
                <a:latin typeface="Adobe Caslon Pro"/>
                <a:cs typeface="Adobe Caslon Pro"/>
              </a:rPr>
              <a:t>…</a:t>
            </a:r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759069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03237"/>
            <a:ext cx="7313613" cy="5985459"/>
          </a:xfrm>
        </p:spPr>
        <p:txBody>
          <a:bodyPr/>
          <a:lstStyle/>
          <a:p>
            <a:pPr algn="l"/>
            <a:r>
              <a:rPr lang="es-ES" sz="4000" dirty="0" smtClean="0">
                <a:latin typeface="Adobe Caslon Pro"/>
                <a:cs typeface="Adobe Caslon Pro"/>
              </a:rPr>
              <a:t>Principales datos del proyecto…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_tradnl" sz="2800" dirty="0" smtClean="0">
                <a:latin typeface="Adobe Caslon Pro"/>
                <a:cs typeface="Adobe Caslon Pro"/>
              </a:rPr>
              <a:t>En qué consistía el proyecto y qué se ha hecho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3" name="Imagen 2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66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Justificación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t="9416" r="4546" b="7783"/>
          <a:stretch/>
        </p:blipFill>
        <p:spPr>
          <a:xfrm>
            <a:off x="2766033" y="1371600"/>
            <a:ext cx="6140941" cy="375733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37766" y="5128931"/>
            <a:ext cx="85692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La falta de acceso a servicios de atenci</a:t>
            </a:r>
            <a:r>
              <a:rPr lang="es-ES_tradnl" sz="2000" b="1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ón en salud ha sido y es una constante en la realidad de la provincia de Orellana</a:t>
            </a:r>
            <a:r>
              <a:rPr lang="es-ES_tradnl" sz="2000" b="1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.</a:t>
            </a:r>
            <a:endParaRPr lang="es-ES_tradnl" sz="2000" b="1" dirty="0" smtClean="0">
              <a:solidFill>
                <a:schemeClr val="accent6"/>
              </a:solidFill>
              <a:latin typeface="Adobe Caslon Pro"/>
              <a:cs typeface="Adobe Caslon Pro"/>
            </a:endParaRPr>
          </a:p>
          <a:p>
            <a:endParaRPr lang="es-ES_tradnl" sz="2000" dirty="0">
              <a:solidFill>
                <a:schemeClr val="accent6"/>
              </a:solidFill>
              <a:latin typeface="Adobe Caslon Pro"/>
              <a:cs typeface="Adobe Caslon Pro"/>
            </a:endParaRPr>
          </a:p>
          <a:p>
            <a:r>
              <a:rPr lang="es-ES_tradnl" sz="20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Las comunidades ind</a:t>
            </a:r>
            <a:r>
              <a:rPr lang="es-ES_tradnl" sz="20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ígenas, más alejadas física y culturalmente, son las grandes excluidas en el circuito de acceso a derechos</a:t>
            </a:r>
            <a:r>
              <a:rPr lang="es-ES" sz="20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…</a:t>
            </a:r>
            <a:endParaRPr lang="es-ES" sz="2000" dirty="0">
              <a:solidFill>
                <a:schemeClr val="accent6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45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Justificación</a:t>
            </a:r>
            <a:endParaRPr lang="es-ES" dirty="0">
              <a:latin typeface="Adobe Caslon Pro"/>
              <a:cs typeface="Adobe Caslon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37766" y="1557228"/>
            <a:ext cx="844213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La razón para la realización de este proyecto es múltiple:</a:t>
            </a:r>
          </a:p>
          <a:p>
            <a:endParaRPr lang="es-ES_tradnl" sz="2400" dirty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La historia de atenci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ón a la pastoral social del Vicariato de Aguarico es en sí mismo un aval a la eficacia y efectividad del proyecto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.</a:t>
            </a:r>
            <a:endParaRPr lang="es-ES_tradnl" sz="2400" dirty="0" smtClean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endParaRPr lang="es-ES_tradnl" sz="2400" dirty="0" smtClean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A pesar de que la atenci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ón a la salud ha ido mejorando en la provincia, existen dos problemas significativos que avalan los dos espacios que se apoyan desde este proyecto:</a:t>
            </a:r>
          </a:p>
          <a:p>
            <a:pPr marL="800100" lvl="1" indent="-342900">
              <a:buFontTx/>
              <a:buChar char="-"/>
            </a:pPr>
            <a:r>
              <a:rPr lang="es-ES_tradnl" sz="20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La lejanía de los servicios de atención primaria de comunidades indígenas de la ribera del río Napo</a:t>
            </a:r>
            <a:r>
              <a:rPr lang="es-ES_tradnl" sz="20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: aval para apoyar el Dispensario de Pompeya.</a:t>
            </a:r>
          </a:p>
          <a:p>
            <a:pPr marL="800100" lvl="1" indent="-342900">
              <a:buFontTx/>
              <a:buChar char="-"/>
            </a:pPr>
            <a:r>
              <a:rPr lang="es-ES_tradnl" sz="20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La necesidad de trasladarse a la capital para la atención de dolencias crónicas o más relevantes: aval para apoyar la Casa de enfermos de Quito.</a:t>
            </a:r>
            <a:endParaRPr lang="es-ES_tradnl" sz="2000" dirty="0" smtClean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60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Objetivos y actividades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 r="11781"/>
          <a:stretch/>
        </p:blipFill>
        <p:spPr>
          <a:xfrm>
            <a:off x="5375498" y="1404242"/>
            <a:ext cx="3427097" cy="300638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76291" y="4614371"/>
            <a:ext cx="78902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2">
                    <a:lumMod val="50000"/>
                  </a:schemeClr>
                </a:solidFill>
                <a:latin typeface="Adobe Caslon Pro"/>
                <a:cs typeface="Adobe Caslon Pro"/>
              </a:rPr>
              <a:t>Objetivo último: 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Mejorar el acceso a la salud de la poblaci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ón más necesitada de la provi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ncia de Orellana</a:t>
            </a:r>
            <a:endParaRPr lang="es-ES_tradnl" sz="2400" dirty="0" smtClean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lvl="1"/>
            <a:r>
              <a:rPr lang="es-ES_tradnl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Mantener el servicio para enfermos y para sus familiares en una casa en Quito, que les brinde alojamiento y alimentaci</a:t>
            </a:r>
            <a:r>
              <a:rPr lang="es-ES_tradnl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ón durante la fase de hospitalización y recuperación del enfermo.</a:t>
            </a:r>
            <a:r>
              <a:rPr lang="es-ES_tradnl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 </a:t>
            </a:r>
            <a:endParaRPr lang="es-ES_tradnl" dirty="0" smtClean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lvl="1"/>
            <a:r>
              <a:rPr lang="es-ES_tradnl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Proporcionar atenci</a:t>
            </a:r>
            <a:r>
              <a:rPr lang="es-ES_tradnl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ón médica inicial y medicamentos a los pobladores de la Isla de Pompeya y zonas aledañas, con la finalidad de precautelar su vida.</a:t>
            </a:r>
            <a:endParaRPr lang="es-ES_tradnl" dirty="0" smtClean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91" y="1404242"/>
            <a:ext cx="4498732" cy="2999154"/>
          </a:xfrm>
          <a:prstGeom prst="rect">
            <a:avLst/>
          </a:prstGeom>
        </p:spPr>
      </p:pic>
      <p:pic>
        <p:nvPicPr>
          <p:cNvPr id="8" name="Imagen 7" descr="Horizontal Sigl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40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Atenci</a:t>
            </a:r>
            <a:r>
              <a:rPr lang="es-ES" dirty="0" smtClean="0">
                <a:latin typeface="Adobe Caslon Pro"/>
                <a:cs typeface="Adobe Caslon Pro"/>
              </a:rPr>
              <a:t>ón a enfermos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04" y="1422384"/>
            <a:ext cx="3982673" cy="5135552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3" name="Imagen 2" descr="Enfermos 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0"/>
          <a:stretch/>
        </p:blipFill>
        <p:spPr>
          <a:xfrm>
            <a:off x="286039" y="1625600"/>
            <a:ext cx="4551127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96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Casa de enfermos en Quito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1" y="1670356"/>
            <a:ext cx="7311310" cy="4868471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36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Alimentaci</a:t>
            </a:r>
            <a:r>
              <a:rPr lang="es-ES" dirty="0" smtClean="0">
                <a:latin typeface="Adobe Caslon Pro"/>
                <a:cs typeface="Adobe Caslon Pro"/>
              </a:rPr>
              <a:t>ón, cuidado</a:t>
            </a:r>
            <a:r>
              <a:rPr lang="es-ES" dirty="0" smtClean="0">
                <a:latin typeface="Adobe Caslon Pro"/>
                <a:cs typeface="Adobe Caslon Pro"/>
              </a:rPr>
              <a:t>…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83866"/>
            <a:ext cx="7351886" cy="4895491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0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Acompañamiento humano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49" y="1624760"/>
            <a:ext cx="4377038" cy="2914592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164" y="3642927"/>
            <a:ext cx="43180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9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latin typeface="Adobe Caslon Pro"/>
                <a:cs typeface="Adobe Caslon Pro"/>
              </a:rPr>
              <a:t>Presupuesto previsto inicialmente</a:t>
            </a:r>
            <a:endParaRPr lang="es-ES" sz="4000" dirty="0">
              <a:latin typeface="Adobe Caslon Pro"/>
              <a:cs typeface="Adobe Caslon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76291" y="5277685"/>
            <a:ext cx="789024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Subvención: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22.448,04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 euros (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19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,10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%)</a:t>
            </a:r>
          </a:p>
          <a:p>
            <a:pPr algn="ctr"/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Contraparte local: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95.082,42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euros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(80,90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%)</a:t>
            </a:r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229520"/>
              </p:ext>
            </p:extLst>
          </p:nvPr>
        </p:nvGraphicFramePr>
        <p:xfrm>
          <a:off x="676290" y="1779327"/>
          <a:ext cx="7890249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083"/>
                <a:gridCol w="2630083"/>
                <a:gridCol w="263008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6"/>
                          </a:solidFill>
                        </a:rPr>
                        <a:t>Concepto</a:t>
                      </a:r>
                      <a:endParaRPr lang="es-E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6"/>
                          </a:solidFill>
                        </a:rPr>
                        <a:t>USD</a:t>
                      </a:r>
                      <a:endParaRPr lang="es-E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6"/>
                          </a:solidFill>
                        </a:rPr>
                        <a:t>Euro</a:t>
                      </a:r>
                      <a:endParaRPr lang="es-E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Inmueble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121.705,50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95.082,42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Alimentaci</a:t>
                      </a:r>
                      <a:r>
                        <a:rPr lang="es-ES" dirty="0" smtClean="0"/>
                        <a:t>ón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3.000,00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2.343,75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Personal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15.792,00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12.337,50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Medicina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2.160,00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1.687,50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Suministros y </a:t>
                      </a:r>
                      <a:r>
                        <a:rPr lang="es-ES" dirty="0" err="1" smtClean="0"/>
                        <a:t>Funcionam</a:t>
                      </a:r>
                      <a:r>
                        <a:rPr lang="es-ES" dirty="0" smtClean="0"/>
                        <a:t>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5.681,48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4.438,66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Movilizaci</a:t>
                      </a:r>
                      <a:r>
                        <a:rPr lang="es-ES" dirty="0" smtClean="0"/>
                        <a:t>ón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2.100,00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1.640,63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/>
                        <a:t>TOTAL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 b="1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150.438,98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117.530,45</a:t>
                      </a:r>
                      <a:endParaRPr lang="es-ES_tradnl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524000" y="482223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Tasa de Cambio USD/Euro: </a:t>
            </a:r>
            <a:r>
              <a:rPr lang="es-ES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1,28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 </a:t>
            </a:r>
            <a:endParaRPr lang="es-ES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8" name="Imagen 7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27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Ubicación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9" y="1535611"/>
            <a:ext cx="6088204" cy="493738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513628" y="1371600"/>
            <a:ext cx="17143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dobe Caslon Pro"/>
                <a:cs typeface="Adobe Caslon Pro"/>
              </a:rPr>
              <a:t>El proyecto se ubica en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América</a:t>
            </a:r>
            <a:r>
              <a:rPr lang="es-ES" sz="2400" dirty="0" smtClean="0">
                <a:latin typeface="Adobe Caslon Pro"/>
                <a:cs typeface="Adobe Caslon Pro"/>
              </a:rPr>
              <a:t>, en la región amazónica, en la parte oriental de </a:t>
            </a:r>
            <a:r>
              <a:rPr lang="es-ES" sz="2400" b="1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Ecuador</a:t>
            </a:r>
            <a:r>
              <a:rPr lang="es-ES" sz="2400" dirty="0" smtClean="0">
                <a:latin typeface="Adobe Caslon Pro"/>
                <a:cs typeface="Adobe Caslon Pro"/>
              </a:rPr>
              <a:t>.</a:t>
            </a:r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08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latin typeface="Adobe Caslon Pro"/>
                <a:cs typeface="Adobe Caslon Pro"/>
              </a:rPr>
              <a:t>Presupuesto ejecutado finalmente</a:t>
            </a:r>
            <a:endParaRPr lang="es-ES" sz="4000" dirty="0">
              <a:latin typeface="Adobe Caslon Pro"/>
              <a:cs typeface="Adobe Caslon Pro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24000" y="4721464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Tasa de Cambio USD/Euro: </a:t>
            </a:r>
            <a:r>
              <a:rPr lang="es-ES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1,28 </a:t>
            </a:r>
            <a:endParaRPr lang="es-ES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8" name="Imagen 7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213717"/>
              </p:ext>
            </p:extLst>
          </p:nvPr>
        </p:nvGraphicFramePr>
        <p:xfrm>
          <a:off x="676291" y="1473177"/>
          <a:ext cx="7890249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083"/>
                <a:gridCol w="2630083"/>
                <a:gridCol w="263008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6"/>
                          </a:solidFill>
                        </a:rPr>
                        <a:t>Concepto</a:t>
                      </a:r>
                      <a:endParaRPr lang="es-E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6"/>
                          </a:solidFill>
                        </a:rPr>
                        <a:t>USD</a:t>
                      </a:r>
                      <a:endParaRPr lang="es-E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6"/>
                          </a:solidFill>
                        </a:rPr>
                        <a:t>Euro</a:t>
                      </a:r>
                      <a:endParaRPr lang="es-E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Inmueble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 121.705,50   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 95.082,42   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Alimentaci</a:t>
                      </a:r>
                      <a:r>
                        <a:rPr lang="es-ES" dirty="0" smtClean="0"/>
                        <a:t>ón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 3.681,50   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 2.876,17   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Personal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 9.648,01   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 7.537,51   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Medicina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 1.526,41   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 1.192,51   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Suministros y </a:t>
                      </a:r>
                      <a:r>
                        <a:rPr lang="es-ES" dirty="0" err="1" smtClean="0"/>
                        <a:t>Funcionam</a:t>
                      </a:r>
                      <a:r>
                        <a:rPr lang="es-ES" dirty="0" smtClean="0"/>
                        <a:t>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 1.538,91   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 1.202,27   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Movilizaci</a:t>
                      </a:r>
                      <a:r>
                        <a:rPr lang="es-ES" dirty="0" smtClean="0"/>
                        <a:t>ón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 367,81   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 287,35   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/>
                        <a:t>TOTAL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 b="1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 138.468,14   </a:t>
                      </a:r>
                      <a:endParaRPr lang="es-ES_tradnl" sz="1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effectLst/>
                          <a:latin typeface="Adobe Caslon Pro"/>
                          <a:ea typeface="ＭＳ 明朝"/>
                          <a:cs typeface="Times New Roman"/>
                        </a:rPr>
                        <a:t> 108.178,23   </a:t>
                      </a:r>
                      <a:endParaRPr lang="es-ES_tradnl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676291" y="5214119"/>
            <a:ext cx="7890247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Subvención: 13.095,81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euros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(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12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,11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%)</a:t>
            </a:r>
          </a:p>
          <a:p>
            <a:pPr algn="ctr"/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Contraparte local: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95.082,42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euros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(87,89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%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)</a:t>
            </a:r>
          </a:p>
          <a:p>
            <a:pPr algn="ctr"/>
            <a:endParaRPr lang="es-ES" sz="2400" dirty="0" smtClean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pPr algn="ctr"/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El saldo remanente se usar</a:t>
            </a:r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á a lo largo del primer semestre de 2014.</a:t>
            </a:r>
            <a:endParaRPr lang="es-ES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3725263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>
                <a:latin typeface="Adobe Caslon Pro"/>
                <a:cs typeface="Adobe Caslon Pro"/>
              </a:rPr>
              <a:t>Promedio de atenciones</a:t>
            </a:r>
            <a:endParaRPr lang="es-ES" sz="3600" dirty="0"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098775"/>
              </p:ext>
            </p:extLst>
          </p:nvPr>
        </p:nvGraphicFramePr>
        <p:xfrm>
          <a:off x="405350" y="1444623"/>
          <a:ext cx="8417748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372"/>
                <a:gridCol w="1715978"/>
                <a:gridCol w="1918652"/>
                <a:gridCol w="31887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solidFill>
                            <a:srgbClr val="000000"/>
                          </a:solidFill>
                          <a:latin typeface="Adobe Caslon Pro"/>
                          <a:cs typeface="Adobe Caslon Pro"/>
                        </a:rPr>
                        <a:t>Mes</a:t>
                      </a:r>
                      <a:endParaRPr lang="es-ES" sz="1600" dirty="0">
                        <a:solidFill>
                          <a:srgbClr val="000000"/>
                        </a:solidFill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solidFill>
                            <a:srgbClr val="000000"/>
                          </a:solidFill>
                          <a:latin typeface="Adobe Caslon Pro"/>
                          <a:cs typeface="Adobe Caslon Pro"/>
                        </a:rPr>
                        <a:t>Nº </a:t>
                      </a:r>
                      <a:r>
                        <a:rPr lang="es-ES" sz="1600" dirty="0" smtClean="0">
                          <a:solidFill>
                            <a:srgbClr val="000000"/>
                          </a:solidFill>
                          <a:latin typeface="Adobe Caslon Pro"/>
                          <a:cs typeface="Adobe Caslon Pro"/>
                        </a:rPr>
                        <a:t>de enfermos</a:t>
                      </a:r>
                      <a:endParaRPr lang="es-ES" sz="1600" dirty="0">
                        <a:solidFill>
                          <a:srgbClr val="000000"/>
                        </a:solidFill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solidFill>
                            <a:srgbClr val="000000"/>
                          </a:solidFill>
                          <a:latin typeface="Adobe Caslon Pro"/>
                          <a:cs typeface="Adobe Caslon Pro"/>
                        </a:rPr>
                        <a:t>D</a:t>
                      </a:r>
                      <a:r>
                        <a:rPr lang="es-ES" sz="1600" dirty="0" smtClean="0">
                          <a:solidFill>
                            <a:srgbClr val="000000"/>
                          </a:solidFill>
                          <a:latin typeface="Adobe Caslon Pro"/>
                          <a:cs typeface="Adobe Caslon Pro"/>
                        </a:rPr>
                        <a:t>ías de ocupación</a:t>
                      </a:r>
                      <a:endParaRPr lang="es-ES" sz="1600" dirty="0">
                        <a:solidFill>
                          <a:srgbClr val="000000"/>
                        </a:solidFill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solidFill>
                            <a:srgbClr val="000000"/>
                          </a:solidFill>
                          <a:latin typeface="Adobe Caslon Pro"/>
                          <a:cs typeface="Adobe Caslon Pro"/>
                        </a:rPr>
                        <a:t>Problem</a:t>
                      </a:r>
                      <a:r>
                        <a:rPr lang="es-ES" sz="1600" dirty="0" smtClean="0">
                          <a:solidFill>
                            <a:srgbClr val="000000"/>
                          </a:solidFill>
                          <a:latin typeface="Adobe Caslon Pro"/>
                          <a:cs typeface="Adobe Caslon Pro"/>
                        </a:rPr>
                        <a:t>áticas tratadas</a:t>
                      </a:r>
                      <a:endParaRPr lang="es-ES" sz="1600" dirty="0">
                        <a:solidFill>
                          <a:srgbClr val="000000"/>
                        </a:solidFill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Enero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24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83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Neurolog</a:t>
                      </a:r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ía, Psiquiatría, Oncología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Febrero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15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51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Neumolog</a:t>
                      </a:r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ía</a:t>
                      </a:r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…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Marzo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15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51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Ginecolog</a:t>
                      </a:r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ía, </a:t>
                      </a:r>
                      <a:r>
                        <a:rPr lang="es-ES" sz="1600" dirty="0" err="1" smtClean="0">
                          <a:latin typeface="Adobe Caslon Pro"/>
                          <a:cs typeface="Adobe Caslon Pro"/>
                        </a:rPr>
                        <a:t>Psiquitaría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Abril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15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119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Traumatolog</a:t>
                      </a:r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ía</a:t>
                      </a:r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…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Mayo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14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107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Traumatolog</a:t>
                      </a:r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ía</a:t>
                      </a:r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…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Junio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14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178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Traumatolog</a:t>
                      </a:r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ía, Pediatría</a:t>
                      </a:r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…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Julio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18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178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Traumatolog</a:t>
                      </a:r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ía</a:t>
                      </a:r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…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Agosto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16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99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Neuralgia</a:t>
                      </a:r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…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Septiembre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15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79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Medicina interna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Octubre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15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123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Oncolog</a:t>
                      </a:r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ía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Noviembre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14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112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Oncolog</a:t>
                      </a:r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ía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Diciembre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17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134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Traumatolog</a:t>
                      </a:r>
                      <a:r>
                        <a:rPr lang="es-ES" sz="1600" dirty="0" smtClean="0">
                          <a:latin typeface="Adobe Caslon Pro"/>
                          <a:cs typeface="Adobe Caslon Pro"/>
                        </a:rPr>
                        <a:t>ía</a:t>
                      </a:r>
                      <a:endParaRPr lang="es-ES" sz="1600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latin typeface="Adobe Caslon Pro"/>
                          <a:cs typeface="Adobe Caslon Pro"/>
                        </a:rPr>
                        <a:t>TOTAL</a:t>
                      </a:r>
                      <a:endParaRPr lang="es-ES" sz="1600" b="1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latin typeface="Adobe Caslon Pro"/>
                          <a:cs typeface="Adobe Caslon Pro"/>
                        </a:rPr>
                        <a:t>192</a:t>
                      </a:r>
                      <a:endParaRPr lang="es-ES" sz="1600" b="1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latin typeface="Adobe Caslon Pro"/>
                          <a:cs typeface="Adobe Caslon Pro"/>
                        </a:rPr>
                        <a:t>1314</a:t>
                      </a:r>
                      <a:endParaRPr lang="es-ES" sz="1600" b="1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>
                        <a:latin typeface="Adobe Caslon Pro"/>
                        <a:cs typeface="Adobe Caslon Pro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1277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676291" y="3488369"/>
            <a:ext cx="78902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Calle Lope de Vega, 45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–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 3º</a:t>
            </a:r>
          </a:p>
          <a:p>
            <a:pPr algn="ctr"/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28014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–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 Madrid</a:t>
            </a:r>
          </a:p>
          <a:p>
            <a:pPr algn="ctr"/>
            <a:endParaRPr lang="es-ES_tradnl" sz="2400" dirty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algn="ctr"/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91.369.00.00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–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 689.22.32.42</a:t>
            </a:r>
          </a:p>
          <a:p>
            <a:pPr algn="ctr"/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sercadeongd@gmail.com</a:t>
            </a:r>
          </a:p>
          <a:p>
            <a:pPr algn="ctr"/>
            <a:r>
              <a:rPr lang="es-ES_tradnl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www.sercade.org</a:t>
            </a:r>
          </a:p>
          <a:p>
            <a:pPr algn="ctr"/>
            <a:endParaRPr lang="es-ES" sz="3600" b="1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4" name="Imagen 3" descr="Horizontal Extens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28" y="1468508"/>
            <a:ext cx="5109396" cy="159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1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Ubicación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1" y="2376714"/>
            <a:ext cx="4729694" cy="290538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899135" y="1099455"/>
            <a:ext cx="277315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Adobe Caslon Pro"/>
                <a:cs typeface="Adobe Caslon Pro"/>
              </a:rPr>
              <a:t>La provincia de </a:t>
            </a:r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Orellana</a:t>
            </a:r>
            <a:r>
              <a:rPr lang="es-ES" sz="2000" dirty="0" smtClean="0">
                <a:latin typeface="Adobe Caslon Pro"/>
                <a:cs typeface="Adobe Caslon Pro"/>
              </a:rPr>
              <a:t> ubicada en el nororiente ecuatoriano, es el lugar en el que se encuentra la misión capuchina.</a:t>
            </a:r>
          </a:p>
          <a:p>
            <a:endParaRPr lang="es-ES" sz="2000" dirty="0" smtClean="0">
              <a:latin typeface="Adobe Caslon Pro"/>
              <a:cs typeface="Adobe Caslon Pro"/>
            </a:endParaRPr>
          </a:p>
          <a:p>
            <a:r>
              <a:rPr lang="es-ES" sz="2000" dirty="0" smtClean="0">
                <a:latin typeface="Adobe Caslon Pro"/>
                <a:cs typeface="Adobe Caslon Pro"/>
              </a:rPr>
              <a:t>Su capital es Puerto Francisco de Orellana, aunque en general se le conoce como </a:t>
            </a:r>
            <a:r>
              <a:rPr lang="es-ES" sz="20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Coca</a:t>
            </a:r>
            <a:r>
              <a:rPr lang="es-ES" sz="2000" dirty="0" smtClean="0">
                <a:latin typeface="Adobe Caslon Pro"/>
                <a:cs typeface="Adobe Caslon Pro"/>
              </a:rPr>
              <a:t>.</a:t>
            </a:r>
            <a:endParaRPr lang="es-ES" sz="2000" dirty="0">
              <a:latin typeface="Adobe Caslon Pro"/>
              <a:cs typeface="Adobe Caslon Pro"/>
            </a:endParaRPr>
          </a:p>
          <a:p>
            <a:endParaRPr lang="es-ES" sz="2000" dirty="0">
              <a:latin typeface="Adobe Caslon Pro"/>
              <a:cs typeface="Adobe Caslon Pro"/>
            </a:endParaRPr>
          </a:p>
          <a:p>
            <a:r>
              <a:rPr lang="es-ES" sz="2000" dirty="0" smtClean="0">
                <a:latin typeface="Adobe Caslon Pro"/>
                <a:cs typeface="Adobe Caslon Pro"/>
              </a:rPr>
              <a:t>Aunque los datos de desarrollo y PIB de Ecuador son altos, Orellana ostenta los peores datos de desarrollo del país.</a:t>
            </a: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64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Ubicación</a:t>
            </a:r>
            <a:endParaRPr lang="es-ES" dirty="0">
              <a:latin typeface="Adobe Caslon Pro"/>
              <a:cs typeface="Adobe Caslon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695129" y="1371600"/>
            <a:ext cx="453288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Adobe Caslon Pro"/>
                <a:cs typeface="Adobe Caslon Pro"/>
              </a:rPr>
              <a:t>Datos de </a:t>
            </a:r>
            <a:r>
              <a:rPr lang="es-ES" sz="20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Ecuador</a:t>
            </a:r>
            <a:r>
              <a:rPr lang="es-ES" sz="2000" dirty="0" smtClean="0">
                <a:latin typeface="Adobe Caslon Pro"/>
                <a:cs typeface="Adobe Caslon Pro"/>
              </a:rPr>
              <a:t>:</a:t>
            </a:r>
          </a:p>
          <a:p>
            <a:endParaRPr lang="es-ES" sz="2000" dirty="0" smtClean="0"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Población</a:t>
            </a:r>
            <a:r>
              <a:rPr lang="es-ES" sz="2000" dirty="0" smtClean="0">
                <a:latin typeface="Adobe Caslon Pro"/>
                <a:cs typeface="Adobe Caslon Pro"/>
              </a:rPr>
              <a:t>: 15-16 millones (frente a 47 millones en España).</a:t>
            </a:r>
          </a:p>
          <a:p>
            <a:pPr marL="342900" indent="-342900">
              <a:buFontTx/>
              <a:buChar char="-"/>
            </a:pPr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PIB</a:t>
            </a:r>
            <a:r>
              <a:rPr lang="es-ES" sz="2000" dirty="0" smtClean="0">
                <a:latin typeface="Adobe Caslon Pro"/>
                <a:cs typeface="Adobe Caslon Pro"/>
              </a:rPr>
              <a:t>: 6.089 millones (frente a 29.408 millones de España)</a:t>
            </a:r>
          </a:p>
          <a:p>
            <a:pPr marL="342900" indent="-342900">
              <a:buFontTx/>
              <a:buChar char="-"/>
            </a:pPr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IDH</a:t>
            </a:r>
            <a:r>
              <a:rPr lang="es-ES" sz="2000" dirty="0" smtClean="0">
                <a:latin typeface="Adobe Caslon Pro"/>
                <a:cs typeface="Adobe Caslon Pro"/>
              </a:rPr>
              <a:t>: 0,724 alto(0,885 alto)</a:t>
            </a:r>
          </a:p>
          <a:p>
            <a:endParaRPr lang="es-ES" sz="2000" dirty="0" smtClean="0">
              <a:latin typeface="Adobe Caslon Pro"/>
              <a:cs typeface="Adobe Caslon Pro"/>
            </a:endParaRPr>
          </a:p>
          <a:p>
            <a:r>
              <a:rPr lang="es-ES" sz="2000" dirty="0" smtClean="0">
                <a:latin typeface="Adobe Caslon Pro"/>
                <a:cs typeface="Adobe Caslon Pro"/>
              </a:rPr>
              <a:t>Datos de Coca/</a:t>
            </a:r>
            <a:r>
              <a:rPr lang="es-ES" sz="20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Orellana</a:t>
            </a:r>
            <a:r>
              <a:rPr lang="es-ES" sz="2000" dirty="0" smtClean="0">
                <a:latin typeface="Adobe Caslon Pro"/>
                <a:cs typeface="Adobe Caslon Pro"/>
              </a:rPr>
              <a:t>:</a:t>
            </a:r>
          </a:p>
          <a:p>
            <a:endParaRPr lang="es-ES" sz="2000" dirty="0"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Población: </a:t>
            </a:r>
            <a:r>
              <a:rPr lang="es-ES" sz="2000" dirty="0" smtClean="0">
                <a:latin typeface="Adobe Caslon Pro"/>
                <a:cs typeface="Adobe Caslon Pro"/>
              </a:rPr>
              <a:t>80.000 en la capital frente a 150.000 en la provincia</a:t>
            </a:r>
          </a:p>
          <a:p>
            <a:pPr marL="342900" indent="-342900">
              <a:buFontTx/>
              <a:buChar char="-"/>
            </a:pPr>
            <a:endParaRPr lang="es-ES" sz="2000" dirty="0"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05" y="1535611"/>
            <a:ext cx="2351211" cy="19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86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03237"/>
            <a:ext cx="7313613" cy="5985459"/>
          </a:xfrm>
        </p:spPr>
        <p:txBody>
          <a:bodyPr/>
          <a:lstStyle/>
          <a:p>
            <a:pPr algn="l"/>
            <a:r>
              <a:rPr lang="es-ES" sz="4000" dirty="0" smtClean="0">
                <a:latin typeface="Adobe Caslon Pro"/>
                <a:cs typeface="Adobe Caslon Pro"/>
              </a:rPr>
              <a:t>Postales desde </a:t>
            </a:r>
            <a:r>
              <a:rPr lang="es-ES" sz="4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Ecuador...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latin typeface="Adobe Caslon Pro"/>
                <a:cs typeface="Adobe Caslon Pro"/>
              </a:rPr>
              <a:t>A</a:t>
            </a:r>
            <a:r>
              <a:rPr lang="es-ES" sz="2800" dirty="0" smtClean="0">
                <a:latin typeface="Adobe Caslon Pro"/>
                <a:cs typeface="Adobe Caslon Pro"/>
              </a:rPr>
              <a:t>spectos </a:t>
            </a:r>
            <a:r>
              <a:rPr lang="es-ES" sz="2800" dirty="0">
                <a:latin typeface="Adobe Caslon Pro"/>
                <a:cs typeface="Adobe Caslon Pro"/>
              </a:rPr>
              <a:t>del país en el que se ejecuta el proyecto y que pueden acercarnos su realidad, su contexto… </a:t>
            </a:r>
            <a:r>
              <a:rPr lang="es-ES" sz="2800" dirty="0" smtClean="0">
                <a:latin typeface="Adobe Caslon Pro"/>
                <a:cs typeface="Adobe Caslon Pro"/>
              </a:rPr>
              <a:t>trazos </a:t>
            </a:r>
            <a:r>
              <a:rPr lang="es-ES" sz="2800" dirty="0">
                <a:latin typeface="Adobe Caslon Pro"/>
                <a:cs typeface="Adobe Caslon Pro"/>
              </a:rPr>
              <a:t>que nos harán entender quiénes son y porqué actuamos allá.</a:t>
            </a:r>
          </a:p>
        </p:txBody>
      </p:sp>
      <p:pic>
        <p:nvPicPr>
          <p:cNvPr id="3" name="Imagen 2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12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Sierra y Costa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962" y="2114707"/>
            <a:ext cx="4731500" cy="3548625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3" name="Imagen 2" descr="Galapago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038" y="2551113"/>
            <a:ext cx="5012848" cy="345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66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Principales productos de exportación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67" y="1620794"/>
            <a:ext cx="5243900" cy="3932924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3" name="Imagen 2" descr="Ros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00" y="3518884"/>
            <a:ext cx="4695186" cy="311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38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914400" y="1727314"/>
            <a:ext cx="7313613" cy="1901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# 3 </a:t>
            </a:r>
            <a:r>
              <a:rPr lang="es-ES" sz="2000" dirty="0" smtClean="0">
                <a:latin typeface="Adobe Caslon Pro"/>
                <a:cs typeface="Adobe Caslon Pro"/>
              </a:rPr>
              <a:t>La diversidad ambiental es la mayor car</a:t>
            </a:r>
            <a:r>
              <a:rPr lang="es-ES" sz="2000" dirty="0">
                <a:latin typeface="Adobe Caslon Pro"/>
                <a:cs typeface="Adobe Caslon Pro"/>
              </a:rPr>
              <a:t>a</a:t>
            </a:r>
            <a:r>
              <a:rPr lang="es-ES" sz="2000" dirty="0" smtClean="0">
                <a:latin typeface="Adobe Caslon Pro"/>
                <a:cs typeface="Adobe Caslon Pro"/>
              </a:rPr>
              <a:t>cterística del país, cuatro ecosistemas muy marcados (sierra, costa, sistema insular y amazonia) y las infinitas especies vegetales y animales lo hacen uno de los países más diversos.</a:t>
            </a:r>
            <a:endParaRPr lang="es-ES" sz="20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066800" y="4129428"/>
            <a:ext cx="7313613" cy="1901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# 4 </a:t>
            </a:r>
            <a:r>
              <a:rPr lang="es-ES" sz="2000" dirty="0" smtClean="0">
                <a:latin typeface="Adobe Caslon Pro"/>
                <a:cs typeface="Adobe Caslon Pro"/>
              </a:rPr>
              <a:t>Aunque los cómputos globales de PIB y IDH alcanzan niveles bastante altos, la desigualdad interna es muy grande y la brecha con los territorios amazónicos abismal. Paradójicamente, de la amazonia sale más de la mitad del PIB del país.</a:t>
            </a:r>
            <a:endParaRPr lang="es-ES" sz="20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13758362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SERCADE">
      <a:dk1>
        <a:srgbClr val="B16517"/>
      </a:dk1>
      <a:lt1>
        <a:srgbClr val="E7C89A"/>
      </a:lt1>
      <a:dk2>
        <a:srgbClr val="7F4F07"/>
      </a:dk2>
      <a:lt2>
        <a:srgbClr val="D0993E"/>
      </a:lt2>
      <a:accent1>
        <a:srgbClr val="D1D1D1"/>
      </a:accent1>
      <a:accent2>
        <a:srgbClr val="A3A3A3"/>
      </a:accent2>
      <a:accent3>
        <a:srgbClr val="757575"/>
      </a:accent3>
      <a:accent4>
        <a:srgbClr val="4C4C4C"/>
      </a:accent4>
      <a:accent5>
        <a:srgbClr val="232323"/>
      </a:accent5>
      <a:accent6>
        <a:srgbClr val="000000"/>
      </a:accent6>
      <a:hlink>
        <a:srgbClr val="4AE735"/>
      </a:hlink>
      <a:folHlink>
        <a:srgbClr val="4BF0CB"/>
      </a:folHlink>
    </a:clrScheme>
    <a:fontScheme name="Inkwell">
      <a:majorFont>
        <a:latin typeface="Goudy Old Style"/>
        <a:ea typeface=""/>
        <a:cs typeface=""/>
        <a:font script="Jpan" typeface="ＭＳ 明朝"/>
      </a:majorFont>
      <a:minorFont>
        <a:latin typeface="Goudy Old Style"/>
        <a:ea typeface=""/>
        <a:cs typeface=""/>
        <a:font script="Jpan" typeface="ＭＳ 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Tintero.thmx</Template>
  <TotalTime>1379</TotalTime>
  <Words>997</Words>
  <Application>Microsoft Macintosh PowerPoint</Application>
  <PresentationFormat>Presentación en pantalla (4:3)</PresentationFormat>
  <Paragraphs>187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Inkwell</vt:lpstr>
      <vt:lpstr>Acceso a la salud en Ecuador</vt:lpstr>
      <vt:lpstr>Ubicación de Ecuador…    El contexto, las fronteras y los principales datos económicos y sociales del país… dónde y porqué…</vt:lpstr>
      <vt:lpstr>Ubicación</vt:lpstr>
      <vt:lpstr>Ubicación</vt:lpstr>
      <vt:lpstr>Ubicación</vt:lpstr>
      <vt:lpstr>Postales desde Ecuador...    Aspectos del país en el que se ejecuta el proyecto y que pueden acercarnos su realidad, su contexto… trazos que nos harán entender quiénes son y porqué actuamos allá.</vt:lpstr>
      <vt:lpstr>Postales desde Ecuador… Sierra y Costa</vt:lpstr>
      <vt:lpstr>Postales desde Ecuador… Principales productos de exportación</vt:lpstr>
      <vt:lpstr>Postales desde Ecuador…</vt:lpstr>
      <vt:lpstr>Postales desde Ecuador… Petróleo (principal sustento de la economía, la mayor parte sale de Orellana)</vt:lpstr>
      <vt:lpstr>Postales desde Ecuador… Parque nacional Yasuní</vt:lpstr>
      <vt:lpstr>Postales desde Ecuador… Río Napo (principal vertebrador en Orellana)</vt:lpstr>
      <vt:lpstr>Postales desde Ecuador… Maito y Mayones (platos típicos de la amazonia)</vt:lpstr>
      <vt:lpstr>Postales desde Ecuador… Waoranis</vt:lpstr>
      <vt:lpstr>Postales desde Ecuador… Ciudad de Coca</vt:lpstr>
      <vt:lpstr>Postales desde Ecuador… Mestizaje</vt:lpstr>
      <vt:lpstr>Socio local: Vicariato Apostólico de Aguarico…    Quiénes ejecutan las actividades, los protagonistas y los que trabajan directamente con los verdaderos beneficiarios del proyecto</vt:lpstr>
      <vt:lpstr>Socio local</vt:lpstr>
      <vt:lpstr>Socio local</vt:lpstr>
      <vt:lpstr>Socio local</vt:lpstr>
      <vt:lpstr>Principales datos del proyecto…    En qué consistía el proyecto y qué se ha hecho</vt:lpstr>
      <vt:lpstr>Justificación</vt:lpstr>
      <vt:lpstr>Justificación</vt:lpstr>
      <vt:lpstr>Objetivos y actividades</vt:lpstr>
      <vt:lpstr>Atención a enfermos</vt:lpstr>
      <vt:lpstr>Casa de enfermos en Quito</vt:lpstr>
      <vt:lpstr>Alimentación, cuidado…</vt:lpstr>
      <vt:lpstr>Acompañamiento humano</vt:lpstr>
      <vt:lpstr>Presupuesto previsto inicialmente</vt:lpstr>
      <vt:lpstr>Presupuesto ejecutado finalmente</vt:lpstr>
      <vt:lpstr>Promedio de atenciones</vt:lpstr>
      <vt:lpstr>Presentación de PowerPoint</vt:lpstr>
    </vt:vector>
  </TitlesOfParts>
  <Company>Capuchinos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Acceso al agua en Mengo</dc:title>
  <dc:creator>Xabier Parra</dc:creator>
  <cp:lastModifiedBy>Xabier Parra</cp:lastModifiedBy>
  <cp:revision>23</cp:revision>
  <dcterms:created xsi:type="dcterms:W3CDTF">2013-11-11T09:35:26Z</dcterms:created>
  <dcterms:modified xsi:type="dcterms:W3CDTF">2014-04-03T08:42:38Z</dcterms:modified>
</cp:coreProperties>
</file>